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9" r:id="rId12"/>
    <p:sldId id="270" r:id="rId13"/>
    <p:sldId id="271" r:id="rId14"/>
    <p:sldId id="272" r:id="rId15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109" d="100"/>
          <a:sy n="109" d="100"/>
        </p:scale>
        <p:origin x="1680" y="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8/29/2018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DBF5F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8/29/2018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DBF5F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8/29/2018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DBF5F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8/29/2018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8/29/2018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91564" y="179273"/>
            <a:ext cx="6459220" cy="7886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DBF5F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22775" y="1243330"/>
            <a:ext cx="4643755" cy="4277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8/29/2018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.png"/><Relationship Id="rId7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39.jpeg"/><Relationship Id="rId4" Type="http://schemas.openxmlformats.org/officeDocument/2006/relationships/image" Target="../media/image3.png"/><Relationship Id="rId9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9.jpeg"/><Relationship Id="rId4" Type="http://schemas.openxmlformats.org/officeDocument/2006/relationships/image" Target="../media/image3.png"/><Relationship Id="rId9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1417320" cy="14584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40791" y="0"/>
            <a:ext cx="1431036" cy="14584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9055" y="557783"/>
            <a:ext cx="7685532" cy="19994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1040" y="1655064"/>
            <a:ext cx="7714488" cy="19994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39000" y="1655064"/>
            <a:ext cx="1405127" cy="19994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2752344"/>
            <a:ext cx="1389888" cy="199643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251000" y="801370"/>
            <a:ext cx="6566534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635">
              <a:lnSpc>
                <a:spcPct val="100000"/>
              </a:lnSpc>
              <a:spcBef>
                <a:spcPts val="100"/>
              </a:spcBef>
            </a:pPr>
            <a:r>
              <a:rPr sz="7200" b="1" spc="-10" dirty="0">
                <a:solidFill>
                  <a:srgbClr val="C4EEFF"/>
                </a:solidFill>
                <a:latin typeface="Times New Roman"/>
                <a:cs typeface="Times New Roman"/>
              </a:rPr>
              <a:t>Профилактика  </a:t>
            </a:r>
            <a:r>
              <a:rPr sz="7200" b="1" dirty="0">
                <a:solidFill>
                  <a:srgbClr val="C4EEFF"/>
                </a:solidFill>
                <a:latin typeface="Times New Roman"/>
                <a:cs typeface="Times New Roman"/>
              </a:rPr>
              <a:t>ОРВИ и</a:t>
            </a:r>
            <a:r>
              <a:rPr sz="7200" b="1" spc="-70" dirty="0">
                <a:solidFill>
                  <a:srgbClr val="C4EEFF"/>
                </a:solidFill>
                <a:latin typeface="Times New Roman"/>
                <a:cs typeface="Times New Roman"/>
              </a:rPr>
              <a:t> </a:t>
            </a:r>
            <a:r>
              <a:rPr sz="7200" b="1" spc="-5" dirty="0">
                <a:solidFill>
                  <a:srgbClr val="C4EEFF"/>
                </a:solidFill>
                <a:latin typeface="Times New Roman"/>
                <a:cs typeface="Times New Roman"/>
              </a:rPr>
              <a:t>гриппа</a:t>
            </a:r>
            <a:endParaRPr sz="72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029200" y="4114800"/>
            <a:ext cx="3810000" cy="24384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1000" y="4038600"/>
            <a:ext cx="3427476" cy="257175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0" y="428604"/>
            <a:ext cx="6143637" cy="44454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3525" marR="959485" algn="l">
              <a:lnSpc>
                <a:spcPct val="100000"/>
              </a:lnSpc>
              <a:spcBef>
                <a:spcPts val="105"/>
              </a:spcBef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акцинация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проводится  </a:t>
            </a:r>
            <a:r>
              <a:rPr sz="3600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медицинскими </a:t>
            </a:r>
            <a:r>
              <a:rPr sz="3600" spc="-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работниками</a:t>
            </a:r>
            <a:r>
              <a:rPr sz="3600" spc="-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1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прививочных</a:t>
            </a:r>
            <a:r>
              <a:rPr sz="3600" spc="-1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кабинетах </a:t>
            </a:r>
            <a:r>
              <a:rPr sz="3600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детских </a:t>
            </a:r>
            <a:r>
              <a:rPr sz="3600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садов</a:t>
            </a:r>
            <a:r>
              <a:rPr sz="3600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sz="3600" spc="-2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</a:t>
            </a:r>
            <a:r>
              <a:rPr lang="ru-RU" sz="3600" spc="-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 также в детских и взрослых поликлиниках</a:t>
            </a:r>
            <a:r>
              <a:rPr sz="3600" spc="-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bolshelukinsky.vadinsk.pnzreg.ru/files/bolshelukinsky_vadinsk_pnzreg_ru/th_406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86050" y="4786322"/>
            <a:ext cx="2857500" cy="1905000"/>
          </a:xfrm>
          <a:prstGeom prst="rect">
            <a:avLst/>
          </a:prstGeom>
          <a:noFill/>
        </p:spPr>
      </p:pic>
      <p:sp>
        <p:nvSpPr>
          <p:cNvPr id="6148" name="AutoShape 4" descr="https://opennov.ru/files/styles/news_page_img/public/news/f57d13e4a3206470.jpg?itok=Pd-564I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0" name="AutoShape 6" descr="https://opennov.ru/files/styles/news_page_img/public/news/f57d13e4a3206470.jpg?itok=Pd-564I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http://static.eva.ru/eva/240000-250000/246486/article-images/125707772797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00826" y="3071810"/>
            <a:ext cx="1905000" cy="1905000"/>
          </a:xfrm>
          <a:prstGeom prst="rect">
            <a:avLst/>
          </a:prstGeom>
          <a:noFill/>
        </p:spPr>
      </p:pic>
      <p:pic>
        <p:nvPicPr>
          <p:cNvPr id="6154" name="Picture 10" descr="http://med-practic.com/up/article/big/file_40524_5724225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00694" y="642918"/>
            <a:ext cx="3432455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85784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5572" y="141731"/>
            <a:ext cx="8583168" cy="16441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493134" y="1496313"/>
            <a:ext cx="5352415" cy="2979662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5080">
              <a:lnSpc>
                <a:spcPts val="2810"/>
              </a:lnSpc>
              <a:spcBef>
                <a:spcPts val="455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78765" algn="l"/>
                <a:tab pos="279400" algn="l"/>
                <a:tab pos="2755900" algn="l"/>
              </a:tabLst>
            </a:pPr>
            <a:r>
              <a:rPr lang="ru-RU" sz="2800" b="1" spc="18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18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sz="2800" b="1" spc="-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800" b="1" spc="-15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мф</a:t>
            </a:r>
            <a:r>
              <a:rPr sz="2800" b="1" spc="-1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800" b="1" spc="3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800" b="1" spc="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тн</a:t>
            </a:r>
            <a:r>
              <a:rPr sz="2800" b="1" spc="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2800" b="1" spc="10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3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800" b="1" spc="-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800" b="1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28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28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</a:t>
            </a:r>
            <a:r>
              <a:rPr sz="2800" b="1" spc="-10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2800" b="1" spc="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урный  </a:t>
            </a:r>
            <a:r>
              <a:rPr sz="2800" b="1" spc="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режим</a:t>
            </a:r>
            <a:r>
              <a:rPr sz="2800" b="1" spc="-2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помещений</a:t>
            </a:r>
            <a:r>
              <a:rPr sz="2800" b="1" i="1" spc="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9525">
              <a:lnSpc>
                <a:spcPts val="2810"/>
              </a:lnSpc>
              <a:spcBef>
                <a:spcPts val="625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78765" algn="l"/>
                <a:tab pos="279400" algn="l"/>
                <a:tab pos="2713355" algn="l"/>
              </a:tabLst>
            </a:pPr>
            <a:r>
              <a:rPr lang="ru-RU" sz="2800" b="1" spc="-3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3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800" b="1" spc="-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800" b="1" spc="16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sz="2800" b="1" spc="-3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2800" b="1" spc="-3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ля</a:t>
            </a:r>
            <a:r>
              <a:rPr sz="2800" b="1" spc="-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800" b="1" spc="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</a:t>
            </a:r>
            <a:r>
              <a:rPr sz="2800" b="1" spc="1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28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ровет</a:t>
            </a:r>
            <a:r>
              <a:rPr sz="28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800" b="1" spc="-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800" b="1" spc="-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28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ание,  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влажная </a:t>
            </a:r>
            <a:r>
              <a:rPr sz="2800" b="1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уборка</a:t>
            </a:r>
            <a:r>
              <a:rPr sz="2800" b="1" spc="-459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помещений</a:t>
            </a:r>
            <a:r>
              <a:rPr sz="2800" b="1" i="1" spc="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78765" algn="l"/>
                <a:tab pos="279400" algn="l"/>
              </a:tabLst>
            </a:pPr>
            <a:r>
              <a:rPr sz="2800" b="1" spc="-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комфортная</a:t>
            </a:r>
            <a:r>
              <a:rPr sz="2800" b="1" spc="-2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одежда</a:t>
            </a:r>
            <a:r>
              <a:rPr sz="2800" b="1" spc="-2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sz="2800" b="1" spc="-2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45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погоде</a:t>
            </a:r>
            <a:r>
              <a:rPr sz="2800" b="1" i="1" spc="-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b="1" i="1" spc="-45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78765" algn="l"/>
                <a:tab pos="279400" algn="l"/>
              </a:tabLs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рациональное</a:t>
            </a:r>
            <a:r>
              <a:rPr sz="2800" b="1" spc="-2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питание</a:t>
            </a:r>
            <a:r>
              <a:rPr sz="2800" b="1" i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78765" algn="l"/>
                <a:tab pos="279400" algn="l"/>
              </a:tabLst>
            </a:pPr>
            <a:r>
              <a:rPr lang="ru-RU" sz="2800" b="1" spc="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прогулки</a:t>
            </a:r>
            <a:r>
              <a:rPr sz="2800" b="1" spc="-204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800" b="1" spc="-2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свежем</a:t>
            </a:r>
            <a:r>
              <a:rPr sz="2800" b="1" spc="-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1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воздухе</a:t>
            </a:r>
            <a:endParaRPr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786446" y="4714884"/>
            <a:ext cx="2590800" cy="177330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0" name="AutoShape 4" descr="http://pediatriya.info/wp-content/uploads/2015/03/Rebenok_moet_ruki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://pediatriya.info/wp-content/uploads/2015/03/Rebenok_moet_ruki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://pediatriya.info/wp-content/uploads/2015/03/Rebenok_moet_ruki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://pediatriya.info/wp-content/uploads/2015/03/Rebenok_moet_ruki_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AutoShape 12" descr="https://medaboutme.ru/upload/medialibrary/64f/shutterstock_14514570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medaboutme.ru/upload/medialibrary/64f/shutterstock_14514570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https://medaboutme.ru/upload/medialibrary/64f/shutterstock_14514570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4" name="AutoShape 18" descr="http://dljadachnikov.ru/wp-content/uploads/2015/03/75be3b3a9b24f738a145432fe9fc27dc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6" name="AutoShape 20" descr="http://dljadachnikov.ru/wp-content/uploads/2015/03/75be3b3a9b24f738a145432fe9fc27dc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18" name="Picture 22" descr="http://ds134.ucoz.ru/_nw/6/51868036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282" y="1214422"/>
            <a:ext cx="3143272" cy="2500330"/>
          </a:xfrm>
          <a:prstGeom prst="rect">
            <a:avLst/>
          </a:prstGeom>
          <a:noFill/>
        </p:spPr>
      </p:pic>
      <p:pic>
        <p:nvPicPr>
          <p:cNvPr id="4120" name="Picture 24" descr="http://heaclub.ru/tim/9f83375692925c1179da40a5d3991f59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4071942"/>
            <a:ext cx="335755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611123" y="0"/>
            <a:ext cx="7872983" cy="2017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98185" y="1448765"/>
            <a:ext cx="3501390" cy="272061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46735" algn="just">
              <a:lnSpc>
                <a:spcPct val="100000"/>
              </a:lnSpc>
              <a:spcBef>
                <a:spcPts val="95"/>
              </a:spcBef>
            </a:pPr>
            <a:r>
              <a:rPr sz="4400" b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правильно  </a:t>
            </a:r>
            <a:r>
              <a:rPr sz="4400" b="1" spc="-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используйте  </a:t>
            </a:r>
            <a:r>
              <a:rPr sz="4400" b="1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</a:t>
            </a:r>
            <a:r>
              <a:rPr sz="4400" b="1" spc="-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нскую</a:t>
            </a:r>
            <a:endParaRPr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1230">
              <a:lnSpc>
                <a:spcPct val="100000"/>
              </a:lnSpc>
              <a:spcBef>
                <a:spcPts val="5"/>
              </a:spcBef>
            </a:pPr>
            <a:r>
              <a:rPr sz="4400" b="1" spc="-8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маску!</a:t>
            </a:r>
            <a:endParaRPr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pol2rm.ru/wp-content/uploads/2016/01/%D0%B3%D1%80%D0%B8%D0%BF%D0%B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14488"/>
            <a:ext cx="4100540" cy="3048001"/>
          </a:xfrm>
          <a:prstGeom prst="rect">
            <a:avLst/>
          </a:prstGeom>
          <a:noFill/>
        </p:spPr>
      </p:pic>
      <p:pic>
        <p:nvPicPr>
          <p:cNvPr id="3076" name="Picture 4" descr="http://school13.ucoz.org/_nw/4/996651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4286256"/>
            <a:ext cx="3979507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1436" y="285729"/>
            <a:ext cx="7360919" cy="78581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92100" y="1285860"/>
            <a:ext cx="8709056" cy="51847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  <a:buClr>
                <a:srgbClr val="0AD0D9"/>
              </a:buClr>
              <a:buSzPct val="89583"/>
              <a:buFont typeface="Wingdings" pitchFamily="2" charset="2"/>
              <a:buChar char="q"/>
              <a:tabLst>
                <a:tab pos="114935" algn="l"/>
              </a:tabLst>
            </a:pPr>
            <a:r>
              <a:rPr sz="3200" b="1" spc="-6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Свести</a:t>
            </a:r>
            <a:r>
              <a:rPr sz="3200" b="1" spc="-18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2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sz="3200" b="1" spc="-18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минимуму</a:t>
            </a:r>
            <a:r>
              <a:rPr sz="3200" b="1" spc="-204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7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контакт</a:t>
            </a:r>
            <a:r>
              <a:rPr sz="3200" b="1" spc="-2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7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200" b="1" spc="-23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другими</a:t>
            </a:r>
            <a:r>
              <a:rPr sz="3200" b="1" spc="-2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9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людьми</a:t>
            </a:r>
            <a:endParaRPr sz="32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buClr>
                <a:srgbClr val="0AD0D9"/>
              </a:buClr>
              <a:buSzPct val="89583"/>
              <a:buFont typeface="Wingdings" pitchFamily="2" charset="2"/>
              <a:buChar char="q"/>
              <a:tabLst>
                <a:tab pos="114935" algn="l"/>
              </a:tabLst>
            </a:pPr>
            <a:r>
              <a:rPr sz="3200" b="1" spc="-1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Соблюдать </a:t>
            </a:r>
            <a:r>
              <a:rPr sz="3200" b="1" spc="-3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постельный</a:t>
            </a:r>
            <a:r>
              <a:rPr sz="3200" b="1" spc="-27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5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режим</a:t>
            </a:r>
            <a:endParaRPr sz="32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buClr>
                <a:srgbClr val="0AD0D9"/>
              </a:buClr>
              <a:buSzPct val="89583"/>
              <a:buFont typeface="Wingdings" pitchFamily="2" charset="2"/>
              <a:buChar char="q"/>
              <a:tabLst>
                <a:tab pos="114935" algn="l"/>
              </a:tabLst>
            </a:pPr>
            <a:r>
              <a:rPr sz="3200" b="1" spc="-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Обратиться </a:t>
            </a:r>
            <a:r>
              <a:rPr sz="3200" b="1" spc="-5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sz="3200" b="1" spc="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медицинской</a:t>
            </a:r>
            <a:r>
              <a:rPr sz="3200" b="1" spc="-48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3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помощью</a:t>
            </a:r>
            <a:endParaRPr sz="32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50000"/>
              </a:lnSpc>
              <a:spcBef>
                <a:spcPts val="720"/>
              </a:spcBef>
              <a:buClr>
                <a:srgbClr val="0AD0D9"/>
              </a:buClr>
              <a:buSzPct val="89583"/>
              <a:buFont typeface="Wingdings" pitchFamily="2" charset="2"/>
              <a:buChar char="q"/>
              <a:tabLst>
                <a:tab pos="114935" algn="l"/>
              </a:tabLst>
            </a:pPr>
            <a:r>
              <a:rPr sz="3200" b="1" spc="-1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Соблюдать</a:t>
            </a:r>
            <a:r>
              <a:rPr sz="3200" b="1" spc="-18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sz="3200" b="1" spc="-25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4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личной</a:t>
            </a:r>
            <a:r>
              <a:rPr sz="3200" b="1" spc="-16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6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гигиены,</a:t>
            </a:r>
            <a:r>
              <a:rPr sz="3200" b="1" spc="-13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pc="-135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200" b="1" spc="-7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спользовать  </a:t>
            </a:r>
            <a:r>
              <a:rPr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медицинскую</a:t>
            </a:r>
            <a:r>
              <a:rPr sz="3200" b="1" spc="-2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7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маску</a:t>
            </a:r>
            <a:endParaRPr lang="ru-RU" sz="3200" b="1" spc="-7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buClr>
                <a:srgbClr val="0AD0D9"/>
              </a:buClr>
              <a:buSzPct val="89583"/>
              <a:buFont typeface="Wingdings" pitchFamily="2" charset="2"/>
              <a:buChar char="q"/>
              <a:tabLst>
                <a:tab pos="114935" algn="l"/>
                <a:tab pos="4486275" algn="l"/>
              </a:tabLst>
            </a:pPr>
            <a:r>
              <a:rPr sz="3200" b="1" spc="5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Пить </a:t>
            </a:r>
            <a:r>
              <a:rPr sz="3200" b="1" spc="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много</a:t>
            </a:r>
            <a:r>
              <a:rPr sz="3200" b="1" spc="-47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9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воды, </a:t>
            </a:r>
            <a:r>
              <a:rPr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чая,</a:t>
            </a:r>
            <a:r>
              <a:rPr sz="3200" b="1" spc="-14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сока,	</a:t>
            </a:r>
            <a:r>
              <a:rPr sz="3200" b="1" spc="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жидкости</a:t>
            </a:r>
            <a:r>
              <a:rPr sz="3200" b="1" i="1" spc="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32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7158" y="857232"/>
            <a:ext cx="8450580" cy="22860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06340" y="3756659"/>
            <a:ext cx="481584" cy="6797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06340" y="4122420"/>
            <a:ext cx="481584" cy="6797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06340" y="4488179"/>
            <a:ext cx="481584" cy="6797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06340" y="4853940"/>
            <a:ext cx="481584" cy="6797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64095" y="5219700"/>
            <a:ext cx="481583" cy="6797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6" name="AutoShape 2" descr="https://go4.imgsmail.ru/imgpreview?key=19eae7c5a04d8222&amp;mb=imgdb_preview_8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go4.imgsmail.ru/imgpreview?key=19eae7c5a04d8222&amp;mb=imgdb_preview_8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0034" y="0"/>
            <a:ext cx="8072494" cy="7787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14282" y="854710"/>
            <a:ext cx="5372448" cy="268727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87960" indent="-175260">
              <a:lnSpc>
                <a:spcPct val="100000"/>
              </a:lnSpc>
              <a:spcBef>
                <a:spcPts val="675"/>
              </a:spcBef>
              <a:buFont typeface="Wingdings" pitchFamily="2" charset="2"/>
              <a:buChar char="q"/>
              <a:tabLst>
                <a:tab pos="187960" algn="l"/>
              </a:tabLst>
            </a:pPr>
            <a:r>
              <a:rPr sz="2400" b="1" spc="-50" dirty="0">
                <a:solidFill>
                  <a:srgbClr val="002060"/>
                </a:solidFill>
                <a:latin typeface="Arial"/>
                <a:cs typeface="Arial"/>
              </a:rPr>
              <a:t>высокая</a:t>
            </a:r>
            <a:r>
              <a:rPr sz="2400" b="1" spc="-204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002060"/>
                </a:solidFill>
                <a:latin typeface="Arial"/>
                <a:cs typeface="Arial"/>
              </a:rPr>
              <a:t>температура</a:t>
            </a:r>
            <a:r>
              <a:rPr sz="2400" b="1" i="1" spc="-30" dirty="0">
                <a:solidFill>
                  <a:srgbClr val="002060"/>
                </a:solidFill>
                <a:latin typeface="Times New Roman"/>
                <a:cs typeface="Times New Roman"/>
              </a:rPr>
              <a:t>;</a:t>
            </a:r>
            <a:endParaRPr sz="24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84785" indent="-172085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q"/>
              <a:tabLst>
                <a:tab pos="185420" algn="l"/>
              </a:tabLst>
            </a:pPr>
            <a:r>
              <a:rPr sz="2400" b="1" spc="-15" dirty="0">
                <a:solidFill>
                  <a:srgbClr val="002060"/>
                </a:solidFill>
                <a:latin typeface="Arial"/>
                <a:cs typeface="Arial"/>
              </a:rPr>
              <a:t>озноб </a:t>
            </a:r>
            <a:r>
              <a:rPr sz="2400" b="1" spc="95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2400" b="1" spc="-3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95" dirty="0">
                <a:solidFill>
                  <a:srgbClr val="002060"/>
                </a:solidFill>
                <a:latin typeface="Arial"/>
                <a:cs typeface="Arial"/>
              </a:rPr>
              <a:t>слабость</a:t>
            </a:r>
            <a:r>
              <a:rPr sz="2400" b="1" i="1" spc="-95" dirty="0">
                <a:solidFill>
                  <a:srgbClr val="002060"/>
                </a:solidFill>
                <a:latin typeface="Times New Roman"/>
                <a:cs typeface="Times New Roman"/>
              </a:rPr>
              <a:t>;</a:t>
            </a:r>
            <a:endParaRPr sz="24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87960" indent="-175260">
              <a:lnSpc>
                <a:spcPct val="100000"/>
              </a:lnSpc>
              <a:spcBef>
                <a:spcPts val="580"/>
              </a:spcBef>
              <a:buFont typeface="Wingdings" pitchFamily="2" charset="2"/>
              <a:buChar char="q"/>
              <a:tabLst>
                <a:tab pos="187960" algn="l"/>
                <a:tab pos="2414905" algn="l"/>
                <a:tab pos="2900680" algn="l"/>
              </a:tabLst>
            </a:pPr>
            <a:r>
              <a:rPr sz="2400" b="1" spc="-114" dirty="0">
                <a:solidFill>
                  <a:srgbClr val="002060"/>
                </a:solidFill>
                <a:latin typeface="Arial"/>
                <a:cs typeface="Arial"/>
              </a:rPr>
              <a:t>боль</a:t>
            </a:r>
            <a:r>
              <a:rPr sz="2400" b="1" spc="-1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100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2400" b="1" spc="-2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45" dirty="0">
                <a:solidFill>
                  <a:srgbClr val="002060"/>
                </a:solidFill>
                <a:latin typeface="Arial"/>
                <a:cs typeface="Arial"/>
              </a:rPr>
              <a:t>ломота	</a:t>
            </a:r>
            <a:r>
              <a:rPr sz="2400" b="1" spc="-90" dirty="0">
                <a:solidFill>
                  <a:srgbClr val="002060"/>
                </a:solidFill>
                <a:latin typeface="Arial"/>
                <a:cs typeface="Arial"/>
              </a:rPr>
              <a:t>во	</a:t>
            </a:r>
            <a:r>
              <a:rPr sz="2400" b="1" spc="-125" dirty="0">
                <a:solidFill>
                  <a:srgbClr val="002060"/>
                </a:solidFill>
                <a:latin typeface="Arial"/>
                <a:cs typeface="Arial"/>
              </a:rPr>
              <a:t>всем</a:t>
            </a:r>
            <a:r>
              <a:rPr sz="2400" b="1" spc="-19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60" dirty="0">
                <a:solidFill>
                  <a:srgbClr val="002060"/>
                </a:solidFill>
                <a:latin typeface="Arial"/>
                <a:cs typeface="Arial"/>
              </a:rPr>
              <a:t>теле</a:t>
            </a:r>
            <a:r>
              <a:rPr sz="2400" b="1" i="1" spc="-60" dirty="0">
                <a:solidFill>
                  <a:srgbClr val="002060"/>
                </a:solidFill>
                <a:latin typeface="Times New Roman"/>
                <a:cs typeface="Times New Roman"/>
              </a:rPr>
              <a:t>;</a:t>
            </a:r>
            <a:endParaRPr sz="24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87960" indent="-175260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q"/>
              <a:tabLst>
                <a:tab pos="187960" algn="l"/>
              </a:tabLst>
            </a:pPr>
            <a:r>
              <a:rPr sz="2400" b="1" spc="-30" dirty="0">
                <a:solidFill>
                  <a:srgbClr val="002060"/>
                </a:solidFill>
                <a:latin typeface="Arial"/>
                <a:cs typeface="Arial"/>
              </a:rPr>
              <a:t>кашель</a:t>
            </a:r>
            <a:r>
              <a:rPr sz="2400" b="1" i="1" spc="-30" dirty="0">
                <a:solidFill>
                  <a:srgbClr val="002060"/>
                </a:solidFill>
                <a:latin typeface="Times New Roman"/>
                <a:cs typeface="Times New Roman"/>
              </a:rPr>
              <a:t>;</a:t>
            </a:r>
            <a:endParaRPr sz="24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87960" indent="-175260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q"/>
              <a:tabLst>
                <a:tab pos="187960" algn="l"/>
              </a:tabLst>
            </a:pPr>
            <a:r>
              <a:rPr sz="2400" b="1" spc="-35" dirty="0">
                <a:solidFill>
                  <a:srgbClr val="002060"/>
                </a:solidFill>
                <a:latin typeface="Arial"/>
                <a:cs typeface="Arial"/>
              </a:rPr>
              <a:t>головная</a:t>
            </a:r>
            <a:r>
              <a:rPr sz="2400" b="1" spc="-1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114" dirty="0">
                <a:solidFill>
                  <a:srgbClr val="002060"/>
                </a:solidFill>
                <a:latin typeface="Arial"/>
                <a:cs typeface="Arial"/>
              </a:rPr>
              <a:t>боль</a:t>
            </a:r>
            <a:r>
              <a:rPr sz="2400" b="1" i="1" spc="-114" dirty="0">
                <a:solidFill>
                  <a:srgbClr val="002060"/>
                </a:solidFill>
                <a:latin typeface="Times New Roman"/>
                <a:cs typeface="Times New Roman"/>
              </a:rPr>
              <a:t>;</a:t>
            </a:r>
            <a:endParaRPr sz="24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87960" indent="-175260">
              <a:lnSpc>
                <a:spcPct val="100000"/>
              </a:lnSpc>
              <a:spcBef>
                <a:spcPts val="580"/>
              </a:spcBef>
              <a:buFont typeface="Wingdings" pitchFamily="2" charset="2"/>
              <a:buChar char="q"/>
              <a:tabLst>
                <a:tab pos="187960" algn="l"/>
              </a:tabLst>
            </a:pP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насморк</a:t>
            </a:r>
            <a:r>
              <a:rPr sz="2400" b="1" spc="-2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35" dirty="0">
                <a:solidFill>
                  <a:srgbClr val="002060"/>
                </a:solidFill>
                <a:latin typeface="Arial"/>
                <a:cs typeface="Arial"/>
              </a:rPr>
              <a:t>или</a:t>
            </a:r>
            <a:r>
              <a:rPr sz="2400" b="1" spc="-19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Arial"/>
                <a:cs typeface="Arial"/>
              </a:rPr>
              <a:t>заложенность</a:t>
            </a:r>
            <a:r>
              <a:rPr sz="2400" b="1" spc="-23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40" dirty="0">
                <a:solidFill>
                  <a:srgbClr val="002060"/>
                </a:solidFill>
                <a:latin typeface="Arial"/>
                <a:cs typeface="Arial"/>
              </a:rPr>
              <a:t>носа</a:t>
            </a:r>
            <a:endParaRPr sz="240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4338" name="Picture 2" descr="http://botal.ru/uploads/posts/2013-03/thumbs/htgxh8bqym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57884" y="928670"/>
            <a:ext cx="2381250" cy="1695451"/>
          </a:xfrm>
          <a:prstGeom prst="rect">
            <a:avLst/>
          </a:prstGeom>
          <a:noFill/>
        </p:spPr>
      </p:pic>
      <p:pic>
        <p:nvPicPr>
          <p:cNvPr id="14340" name="Picture 4" descr="http://prostudahelp.ru/images/959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720" y="3786190"/>
            <a:ext cx="2857500" cy="1905000"/>
          </a:xfrm>
          <a:prstGeom prst="rect">
            <a:avLst/>
          </a:prstGeom>
          <a:noFill/>
        </p:spPr>
      </p:pic>
      <p:pic>
        <p:nvPicPr>
          <p:cNvPr id="14344" name="Picture 8" descr="http://vkapuste.ru/wp-content/uploads/2016/04/0804a-66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57818" y="3786190"/>
            <a:ext cx="3214710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7155" y="285729"/>
            <a:ext cx="7485888" cy="78581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214422"/>
            <a:ext cx="9144000" cy="53578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1539" y="142853"/>
            <a:ext cx="7500990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b="1" dirty="0">
                <a:solidFill>
                  <a:srgbClr val="002060"/>
                </a:solidFill>
              </a:rPr>
              <a:t>Чем </a:t>
            </a:r>
            <a:r>
              <a:rPr b="1" spc="10" dirty="0">
                <a:solidFill>
                  <a:srgbClr val="002060"/>
                </a:solidFill>
              </a:rPr>
              <a:t>опасен</a:t>
            </a:r>
            <a:r>
              <a:rPr b="1" spc="-40" dirty="0">
                <a:solidFill>
                  <a:srgbClr val="002060"/>
                </a:solidFill>
              </a:rPr>
              <a:t> </a:t>
            </a:r>
            <a:r>
              <a:rPr b="1" spc="-5" dirty="0">
                <a:solidFill>
                  <a:srgbClr val="002060"/>
                </a:solidFill>
              </a:rPr>
              <a:t>грипп?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0" y="928670"/>
            <a:ext cx="8617616" cy="28296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5115" marR="5080" indent="-272415">
              <a:lnSpc>
                <a:spcPct val="100000"/>
              </a:lnSpc>
              <a:spcBef>
                <a:spcPts val="105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  <a:tab pos="1311275" algn="l"/>
                <a:tab pos="2917825" algn="l"/>
                <a:tab pos="3225800" algn="l"/>
                <a:tab pos="4832350" algn="l"/>
                <a:tab pos="6029960" algn="l"/>
              </a:tabLst>
            </a:pPr>
            <a:r>
              <a:rPr sz="2800" b="1" spc="-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</a:t>
            </a:r>
            <a:r>
              <a:rPr sz="2800" b="1" spc="-8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8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</a:t>
            </a:r>
            <a:r>
              <a:rPr sz="2800" b="1" spc="-6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800" b="1" spc="3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дит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-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800" b="1" spc="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sz="2800" b="1" spc="-2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800" b="1" spc="-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лым</a:t>
            </a:r>
            <a:r>
              <a:rPr sz="28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6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ино</a:t>
            </a:r>
            <a:r>
              <a:rPr sz="2800" b="1" spc="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sz="2800" b="1" spc="-1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-9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28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</a:t>
            </a:r>
            <a:r>
              <a:rPr sz="2800" b="1" spc="-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800" b="1" spc="-2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8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льным  осложнениям.</a:t>
            </a:r>
            <a:endParaRPr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115" indent="-272415">
              <a:lnSpc>
                <a:spcPct val="100000"/>
              </a:lnSpc>
              <a:spcBef>
                <a:spcPts val="625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</a:tabLst>
            </a:pPr>
            <a:r>
              <a:rPr sz="28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sz="2800" b="1" spc="-3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лечится</a:t>
            </a:r>
            <a:r>
              <a:rPr sz="2800" b="1" spc="-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3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антибиотиками.</a:t>
            </a:r>
            <a:endParaRPr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115" indent="-272415">
              <a:lnSpc>
                <a:spcPct val="100000"/>
              </a:lnSpc>
              <a:spcBef>
                <a:spcPts val="625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</a:tabLst>
            </a:pPr>
            <a:r>
              <a:rPr sz="28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Быстро </a:t>
            </a:r>
            <a:r>
              <a:rPr sz="2800" b="1" spc="-9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передается </a:t>
            </a:r>
            <a:r>
              <a:rPr sz="2800" b="1" spc="-3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ближайшему</a:t>
            </a:r>
            <a:r>
              <a:rPr sz="2800" b="1" spc="-40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окружению.</a:t>
            </a:r>
            <a:endParaRPr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115" marR="5080" indent="-272415">
              <a:lnSpc>
                <a:spcPct val="100000"/>
              </a:lnSpc>
              <a:spcBef>
                <a:spcPts val="620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</a:tabLst>
            </a:pPr>
            <a:r>
              <a:rPr sz="2800" b="1" spc="-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Тяжело </a:t>
            </a:r>
            <a:r>
              <a:rPr sz="28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протекает </a:t>
            </a:r>
            <a:r>
              <a:rPr sz="28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(сильный </a:t>
            </a:r>
            <a:r>
              <a:rPr sz="2800" b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жар, </a:t>
            </a:r>
            <a:r>
              <a:rPr sz="28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озноб, </a:t>
            </a:r>
            <a:r>
              <a:rPr sz="2800" b="1" spc="-5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головная </a:t>
            </a:r>
            <a:r>
              <a:rPr sz="2800" b="1" spc="-2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sz="28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мышечная </a:t>
            </a:r>
            <a:r>
              <a:rPr sz="2800" b="1" spc="-9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боль, </a:t>
            </a:r>
            <a:r>
              <a:rPr sz="2800" b="1" spc="-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ломота, </a:t>
            </a:r>
            <a:r>
              <a:rPr sz="2800" b="1" spc="-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общая</a:t>
            </a:r>
            <a:r>
              <a:rPr sz="2800" b="1" spc="-4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6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слабость).</a:t>
            </a:r>
            <a:endParaRPr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81600" y="4038600"/>
            <a:ext cx="3657600" cy="213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1000" y="4114800"/>
            <a:ext cx="3581400" cy="2209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86446" y="4429132"/>
            <a:ext cx="3221029" cy="21431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7461" y="1"/>
            <a:ext cx="6072505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15" dirty="0">
                <a:solidFill>
                  <a:srgbClr val="002060"/>
                </a:solidFill>
                <a:latin typeface="Times New Roman"/>
                <a:cs typeface="Times New Roman"/>
              </a:rPr>
              <a:t>Осложнения</a:t>
            </a:r>
            <a:r>
              <a:rPr b="1" spc="-7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гриппа: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926339"/>
            <a:ext cx="9065261" cy="4414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5115" marR="482600" indent="-272415">
              <a:lnSpc>
                <a:spcPct val="100000"/>
              </a:lnSpc>
              <a:spcBef>
                <a:spcPts val="105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r>
              <a:rPr lang="ru-RU" sz="2600" b="1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600" b="1" spc="5" smtClean="0">
                <a:solidFill>
                  <a:srgbClr val="002060"/>
                </a:solidFill>
                <a:latin typeface="Arial"/>
                <a:cs typeface="Arial"/>
              </a:rPr>
              <a:t>Пневмония </a:t>
            </a:r>
            <a:r>
              <a:rPr sz="2600" b="1" spc="-145" dirty="0">
                <a:solidFill>
                  <a:srgbClr val="002060"/>
                </a:solidFill>
                <a:latin typeface="Arial"/>
                <a:cs typeface="Arial"/>
              </a:rPr>
              <a:t>– </a:t>
            </a:r>
            <a:r>
              <a:rPr sz="2600" b="1" spc="-75">
                <a:solidFill>
                  <a:srgbClr val="002060"/>
                </a:solidFill>
                <a:latin typeface="Arial"/>
                <a:cs typeface="Arial"/>
              </a:rPr>
              <a:t>воспаление  </a:t>
            </a:r>
            <a:r>
              <a:rPr sz="2600" b="1" spc="20" smtClean="0">
                <a:solidFill>
                  <a:srgbClr val="002060"/>
                </a:solidFill>
                <a:latin typeface="Arial"/>
                <a:cs typeface="Arial"/>
              </a:rPr>
              <a:t>легких</a:t>
            </a:r>
            <a:endParaRPr sz="2600" b="1">
              <a:solidFill>
                <a:srgbClr val="002060"/>
              </a:solidFill>
              <a:latin typeface="Arial"/>
              <a:cs typeface="Arial"/>
            </a:endParaRPr>
          </a:p>
          <a:p>
            <a:pPr marL="285115" marR="29209" indent="-272415">
              <a:lnSpc>
                <a:spcPct val="100000"/>
              </a:lnSpc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r>
              <a:rPr lang="ru-RU" sz="2600" b="1" spc="8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600" b="1" spc="80" smtClean="0">
                <a:solidFill>
                  <a:srgbClr val="002060"/>
                </a:solidFill>
                <a:latin typeface="Arial"/>
                <a:cs typeface="Arial"/>
              </a:rPr>
              <a:t>Отит </a:t>
            </a:r>
            <a:r>
              <a:rPr sz="2600" b="1" spc="-145" smtClean="0">
                <a:solidFill>
                  <a:srgbClr val="002060"/>
                </a:solidFill>
                <a:latin typeface="Arial"/>
                <a:cs typeface="Arial"/>
              </a:rPr>
              <a:t>– </a:t>
            </a:r>
            <a:r>
              <a:rPr sz="2600" b="1" spc="-60" smtClean="0">
                <a:solidFill>
                  <a:srgbClr val="002060"/>
                </a:solidFill>
                <a:latin typeface="Arial"/>
                <a:cs typeface="Arial"/>
              </a:rPr>
              <a:t>воспаление </a:t>
            </a:r>
            <a:r>
              <a:rPr sz="2600" b="1" spc="-105" smtClean="0">
                <a:solidFill>
                  <a:srgbClr val="002060"/>
                </a:solidFill>
                <a:latin typeface="Arial"/>
                <a:cs typeface="Arial"/>
              </a:rPr>
              <a:t>среднего  </a:t>
            </a:r>
            <a:r>
              <a:rPr sz="2600" b="1" spc="-95" smtClean="0">
                <a:solidFill>
                  <a:srgbClr val="002060"/>
                </a:solidFill>
                <a:latin typeface="Arial"/>
                <a:cs typeface="Arial"/>
              </a:rPr>
              <a:t>уха</a:t>
            </a:r>
            <a:endParaRPr lang="ru-RU" sz="2600" b="1" spc="-95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85115" marR="29209" indent="-272415"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r>
              <a:rPr lang="ru-RU" sz="2600" b="1" spc="85" dirty="0" smtClean="0">
                <a:solidFill>
                  <a:srgbClr val="002060"/>
                </a:solidFill>
                <a:latin typeface="Arial"/>
                <a:cs typeface="Arial"/>
              </a:rPr>
              <a:t> Менингит </a:t>
            </a:r>
            <a:r>
              <a:rPr lang="ru-RU" sz="2600" b="1" spc="-145" dirty="0" smtClean="0">
                <a:solidFill>
                  <a:srgbClr val="002060"/>
                </a:solidFill>
                <a:latin typeface="Arial"/>
                <a:cs typeface="Arial"/>
              </a:rPr>
              <a:t>–</a:t>
            </a:r>
            <a:r>
              <a:rPr lang="ru-RU" sz="2600" b="1" spc="-39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65" dirty="0" smtClean="0">
                <a:solidFill>
                  <a:srgbClr val="002060"/>
                </a:solidFill>
                <a:latin typeface="Arial"/>
                <a:cs typeface="Arial"/>
              </a:rPr>
              <a:t>воспаление  </a:t>
            </a: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оболочек</a:t>
            </a:r>
            <a:r>
              <a:rPr lang="ru-RU" sz="2600" b="1" spc="-19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мозга</a:t>
            </a:r>
          </a:p>
          <a:p>
            <a:pPr marL="285115" marR="29209" indent="-272415"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25" dirty="0" smtClean="0">
                <a:solidFill>
                  <a:srgbClr val="002060"/>
                </a:solidFill>
                <a:latin typeface="Arial"/>
                <a:cs typeface="Arial"/>
              </a:rPr>
              <a:t>Поражение </a:t>
            </a:r>
            <a:r>
              <a:rPr lang="ru-RU" sz="2600" b="1" spc="-75" dirty="0" smtClean="0">
                <a:solidFill>
                  <a:srgbClr val="002060"/>
                </a:solidFill>
                <a:latin typeface="Arial"/>
                <a:cs typeface="Arial"/>
              </a:rPr>
              <a:t>сердечно-  </a:t>
            </a: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сосудистой системы</a:t>
            </a:r>
            <a:r>
              <a:rPr lang="ru-RU" sz="2600" b="1" spc="-35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125" dirty="0" smtClean="0">
                <a:solidFill>
                  <a:srgbClr val="002060"/>
                </a:solidFill>
                <a:latin typeface="Arial"/>
                <a:cs typeface="Arial"/>
              </a:rPr>
              <a:t>и  </a:t>
            </a:r>
            <a:r>
              <a:rPr lang="ru-RU" sz="2600" b="1" spc="-20" dirty="0" smtClean="0">
                <a:solidFill>
                  <a:srgbClr val="002060"/>
                </a:solidFill>
                <a:latin typeface="Arial"/>
                <a:cs typeface="Arial"/>
              </a:rPr>
              <a:t>центральной</a:t>
            </a:r>
            <a:r>
              <a:rPr lang="ru-RU" sz="2600" b="1" spc="-17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5" dirty="0" smtClean="0">
                <a:solidFill>
                  <a:srgbClr val="002060"/>
                </a:solidFill>
                <a:latin typeface="Arial"/>
                <a:cs typeface="Arial"/>
              </a:rPr>
              <a:t>нервной  </a:t>
            </a: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системы</a:t>
            </a:r>
          </a:p>
          <a:p>
            <a:pPr marL="285115" marR="29209" indent="-272415"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80" dirty="0" smtClean="0">
                <a:solidFill>
                  <a:srgbClr val="002060"/>
                </a:solidFill>
                <a:latin typeface="Arial"/>
                <a:cs typeface="Arial"/>
              </a:rPr>
              <a:t>Смерть </a:t>
            </a:r>
            <a:r>
              <a:rPr lang="ru-RU" sz="2600" b="1" spc="80" dirty="0" smtClean="0">
                <a:solidFill>
                  <a:srgbClr val="002060"/>
                </a:solidFill>
                <a:latin typeface="Arial"/>
                <a:cs typeface="Arial"/>
              </a:rPr>
              <a:t>при </a:t>
            </a:r>
            <a:r>
              <a:rPr lang="ru-RU" sz="2600" b="1" spc="55" dirty="0" smtClean="0">
                <a:solidFill>
                  <a:srgbClr val="002060"/>
                </a:solidFill>
                <a:latin typeface="Arial"/>
                <a:cs typeface="Arial"/>
              </a:rPr>
              <a:t>гриппе </a:t>
            </a:r>
            <a:r>
              <a:rPr lang="ru-RU" sz="2600" b="1" spc="-30" dirty="0" smtClean="0">
                <a:solidFill>
                  <a:srgbClr val="002060"/>
                </a:solidFill>
                <a:latin typeface="Arial"/>
                <a:cs typeface="Arial"/>
              </a:rPr>
              <a:t>может  </a:t>
            </a:r>
            <a:r>
              <a:rPr lang="ru-RU" sz="2600" b="1" dirty="0" smtClean="0">
                <a:solidFill>
                  <a:srgbClr val="002060"/>
                </a:solidFill>
                <a:latin typeface="Arial"/>
                <a:cs typeface="Arial"/>
              </a:rPr>
              <a:t>наступить </a:t>
            </a:r>
            <a:r>
              <a:rPr lang="ru-RU" sz="2600" b="1" spc="10" dirty="0" smtClean="0">
                <a:solidFill>
                  <a:srgbClr val="002060"/>
                </a:solidFill>
                <a:latin typeface="Arial"/>
                <a:cs typeface="Arial"/>
              </a:rPr>
              <a:t>от</a:t>
            </a:r>
            <a:r>
              <a:rPr lang="ru-RU" sz="2600" b="1" spc="-39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50" dirty="0" smtClean="0">
                <a:solidFill>
                  <a:srgbClr val="002060"/>
                </a:solidFill>
                <a:latin typeface="Arial"/>
                <a:cs typeface="Arial"/>
              </a:rPr>
              <a:t>интоксикации,  </a:t>
            </a:r>
            <a:r>
              <a:rPr lang="ru-RU" sz="2600" b="1" spc="30" dirty="0" smtClean="0">
                <a:solidFill>
                  <a:srgbClr val="002060"/>
                </a:solidFill>
                <a:latin typeface="Arial"/>
                <a:cs typeface="Arial"/>
              </a:rPr>
              <a:t>кровоизлияний </a:t>
            </a:r>
            <a:r>
              <a:rPr lang="ru-RU" sz="2600" b="1" spc="-95" dirty="0" smtClean="0">
                <a:solidFill>
                  <a:srgbClr val="002060"/>
                </a:solidFill>
                <a:latin typeface="Arial"/>
                <a:cs typeface="Arial"/>
              </a:rPr>
              <a:t>в </a:t>
            </a:r>
            <a:r>
              <a:rPr lang="ru-RU" sz="2600" b="1" spc="-10" dirty="0" smtClean="0">
                <a:solidFill>
                  <a:srgbClr val="002060"/>
                </a:solidFill>
                <a:latin typeface="Arial"/>
                <a:cs typeface="Arial"/>
              </a:rPr>
              <a:t>головной  </a:t>
            </a:r>
            <a:r>
              <a:rPr lang="ru-RU" sz="2600" b="1" spc="-35" dirty="0" smtClean="0">
                <a:solidFill>
                  <a:srgbClr val="002060"/>
                </a:solidFill>
                <a:latin typeface="Arial"/>
                <a:cs typeface="Arial"/>
              </a:rPr>
              <a:t>мозг, </a:t>
            </a:r>
            <a:r>
              <a:rPr lang="ru-RU" sz="2600" b="1" spc="10" dirty="0" smtClean="0">
                <a:solidFill>
                  <a:srgbClr val="002060"/>
                </a:solidFill>
                <a:latin typeface="Arial"/>
                <a:cs typeface="Arial"/>
              </a:rPr>
              <a:t>от</a:t>
            </a:r>
            <a:r>
              <a:rPr lang="ru-RU" sz="2600" b="1" spc="-37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15" dirty="0" smtClean="0">
                <a:solidFill>
                  <a:srgbClr val="002060"/>
                </a:solidFill>
                <a:latin typeface="Arial"/>
                <a:cs typeface="Arial"/>
              </a:rPr>
              <a:t>легочных </a:t>
            </a:r>
            <a:r>
              <a:rPr lang="ru-RU" sz="2600" b="1" dirty="0" smtClean="0">
                <a:solidFill>
                  <a:srgbClr val="002060"/>
                </a:solidFill>
                <a:latin typeface="Arial"/>
                <a:cs typeface="Arial"/>
              </a:rPr>
              <a:t>осложнений</a:t>
            </a:r>
            <a:endParaRPr lang="ru-RU" sz="2600" b="1" spc="-4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85115" marR="29209" indent="-272415"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endParaRPr lang="ru-RU" sz="26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85115" marR="29209" indent="-272415"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endParaRPr lang="ru-RU" sz="2600" b="1" spc="-4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85115" marR="29209" indent="-272415">
              <a:buClr>
                <a:srgbClr val="0AD0D9"/>
              </a:buClr>
              <a:buSzPct val="94230"/>
              <a:tabLst>
                <a:tab pos="285750" algn="l"/>
              </a:tabLst>
            </a:pPr>
            <a:endParaRPr lang="ru-RU" sz="26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4414" y="285728"/>
            <a:ext cx="6929486" cy="1000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>
              <a:solidFill>
                <a:srgbClr val="002060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57224" y="1571612"/>
            <a:ext cx="2928957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95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Основным средством профилактики гриппа является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ВАКЦИНАЦИЯ</a:t>
            </a:r>
            <a:endParaRPr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images.aif.ru/008/390/4fae2282e6593c9248f30496e68bc1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400272"/>
            <a:ext cx="4310050" cy="2862143"/>
          </a:xfrm>
          <a:prstGeom prst="rect">
            <a:avLst/>
          </a:prstGeom>
          <a:noFill/>
        </p:spPr>
      </p:pic>
      <p:sp>
        <p:nvSpPr>
          <p:cNvPr id="10244" name="AutoShape 4" descr="https://deti.mail.ru/pre_square800_resize/pic/photolib/2014/08/04/Depositphotos_13608391_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https://deti.mail.ru/pre_square800_resize/pic/photolib/2014/08/04/Depositphotos_13608391_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https://deti.mail.ru/pre_square800_resize/pic/photolib/2014/08/04/Depositphotos_13608391_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42852"/>
            <a:ext cx="8715404" cy="10001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019" y="1237234"/>
            <a:ext cx="9084310" cy="150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ВОЗ 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определила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группы 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лиц,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которым </a:t>
            </a:r>
            <a:r>
              <a:rPr sz="1800" b="1" spc="25" dirty="0">
                <a:solidFill>
                  <a:srgbClr val="FFFFFF"/>
                </a:solidFill>
                <a:latin typeface="Arial"/>
                <a:cs typeface="Arial"/>
              </a:rPr>
              <a:t>вакцинация 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необходима </a:t>
            </a:r>
            <a:r>
              <a:rPr sz="1800" b="1" spc="30" dirty="0">
                <a:solidFill>
                  <a:srgbClr val="FFFFFF"/>
                </a:solidFill>
                <a:latin typeface="Arial"/>
                <a:cs typeface="Arial"/>
              </a:rPr>
              <a:t>(конечно, 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при 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их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согласии)</a:t>
            </a:r>
            <a:r>
              <a:rPr sz="1800" b="1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1800" b="1" spc="-110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данную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группу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риска</a:t>
            </a:r>
            <a:r>
              <a:rPr sz="1800" b="1" spc="-3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вошли 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дети</a:t>
            </a:r>
            <a:r>
              <a:rPr sz="1800" b="1" i="1" spc="-3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0345" algn="l"/>
              </a:tabLst>
            </a:pP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часто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болеющие</a:t>
            </a:r>
            <a:r>
              <a:rPr sz="1800" b="1" i="1" spc="-3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12700" marR="7620">
              <a:lnSpc>
                <a:spcPct val="100000"/>
              </a:lnSpc>
              <a:spcBef>
                <a:spcPts val="43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4790" algn="l"/>
                <a:tab pos="1797050" algn="l"/>
                <a:tab pos="3627754" algn="l"/>
                <a:tab pos="5541010" algn="l"/>
                <a:tab pos="6627495" algn="l"/>
                <a:tab pos="7790815" algn="l"/>
              </a:tabLst>
            </a:pP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трада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800" b="1" spc="25" dirty="0">
                <a:solidFill>
                  <a:srgbClr val="FFFFFF"/>
                </a:solidFill>
                <a:latin typeface="Arial"/>
                <a:cs typeface="Arial"/>
              </a:rPr>
              <a:t>щие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они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еск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ими	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b="1" spc="-1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лева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ни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ми	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ор</a:t>
            </a:r>
            <a:r>
              <a:rPr sz="1800" b="1" spc="6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но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8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800" b="1" spc="-10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ан</a:t>
            </a:r>
            <a:r>
              <a:rPr sz="1800" b="1" spc="3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(нап</a:t>
            </a:r>
            <a:r>
              <a:rPr sz="1800" b="1" spc="50" dirty="0">
                <a:solidFill>
                  <a:srgbClr val="FFFFFF"/>
                </a:solidFill>
                <a:latin typeface="Arial"/>
                <a:cs typeface="Arial"/>
              </a:rPr>
              <a:t>ри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, 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бронхиальной</a:t>
            </a:r>
            <a:r>
              <a:rPr sz="18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астмой)</a:t>
            </a:r>
            <a:r>
              <a:rPr sz="18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и/или</a:t>
            </a:r>
            <a:r>
              <a:rPr sz="18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имеющие</a:t>
            </a:r>
            <a:r>
              <a:rPr sz="180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пороки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развития</a:t>
            </a:r>
            <a:r>
              <a:rPr sz="1800" b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дыхательной</a:t>
            </a:r>
            <a:r>
              <a:rPr sz="1800" b="1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системы</a:t>
            </a:r>
            <a:r>
              <a:rPr sz="1800" b="1" i="1" spc="-5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74945" y="2773807"/>
            <a:ext cx="3839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08405" algn="l"/>
                <a:tab pos="2853690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развития	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центральной	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нервной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55133" y="3377565"/>
            <a:ext cx="38601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3335" algn="l"/>
                <a:tab pos="2259330" algn="l"/>
              </a:tabLst>
            </a:pP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пороками	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сердца,	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нарушениями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019" y="2773807"/>
            <a:ext cx="5118100" cy="1177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4790" algn="l"/>
                <a:tab pos="1777364" algn="l"/>
                <a:tab pos="3150870" algn="l"/>
                <a:tab pos="3978275" algn="l"/>
              </a:tabLst>
            </a:pP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трада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800" b="1" spc="25" dirty="0">
                <a:solidFill>
                  <a:srgbClr val="FFFFFF"/>
                </a:solidFill>
                <a:latin typeface="Arial"/>
                <a:cs typeface="Arial"/>
              </a:rPr>
              <a:t>щие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b="1" spc="-1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лезням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204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7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5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ор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15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ами  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системы</a:t>
            </a:r>
            <a:r>
              <a:rPr sz="1800" b="1" i="1" spc="-5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12700" marR="21590">
              <a:lnSpc>
                <a:spcPct val="100000"/>
              </a:lnSpc>
              <a:spcBef>
                <a:spcPts val="43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4790" algn="l"/>
                <a:tab pos="480059" algn="l"/>
                <a:tab pos="2260600" algn="l"/>
                <a:tab pos="3083560" algn="l"/>
              </a:tabLst>
            </a:pP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с	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204" dirty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800" b="1" spc="-14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ен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204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7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5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риоб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ен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и 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сердечного</a:t>
            </a:r>
            <a:r>
              <a:rPr sz="1800" b="1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ритма</a:t>
            </a:r>
            <a:r>
              <a:rPr sz="1800" b="1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019" y="3981069"/>
            <a:ext cx="9080500" cy="2466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4790" algn="l"/>
                <a:tab pos="573405" algn="l"/>
                <a:tab pos="2557780" algn="l"/>
                <a:tab pos="3472179" algn="l"/>
                <a:tab pos="5304790" algn="l"/>
                <a:tab pos="7612380" algn="l"/>
              </a:tabLst>
            </a:pP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с	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b="1" spc="-1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лева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ни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ми	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b="1" spc="16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2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они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еск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ме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-23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лоне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6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65" dirty="0">
                <a:solidFill>
                  <a:srgbClr val="FFFFFF"/>
                </a:solidFill>
                <a:latin typeface="Arial"/>
                <a:cs typeface="Arial"/>
              </a:rPr>
              <a:t>ни</a:t>
            </a:r>
            <a:r>
              <a:rPr sz="1800" b="1" spc="50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еск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я 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почечная</a:t>
            </a:r>
            <a:r>
              <a:rPr sz="18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недостаточность)</a:t>
            </a:r>
            <a:r>
              <a:rPr sz="1800" b="1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2885" indent="-210185">
              <a:lnSpc>
                <a:spcPct val="100000"/>
              </a:lnSpc>
              <a:spcBef>
                <a:spcPts val="434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3520" algn="l"/>
              </a:tabLst>
            </a:pP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болезнями</a:t>
            </a:r>
            <a:r>
              <a:rPr sz="1800" b="1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крови</a:t>
            </a:r>
            <a:r>
              <a:rPr sz="1800" b="1" i="1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2885" indent="-210185">
              <a:lnSpc>
                <a:spcPct val="100000"/>
              </a:lnSpc>
              <a:spcBef>
                <a:spcPts val="43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3520" algn="l"/>
              </a:tabLst>
            </a:pP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страдающие</a:t>
            </a:r>
            <a:r>
              <a:rPr sz="18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эндокринными</a:t>
            </a:r>
            <a:r>
              <a:rPr sz="1800" b="1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заболеваниями</a:t>
            </a:r>
            <a:r>
              <a:rPr sz="18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(сахарный</a:t>
            </a:r>
            <a:r>
              <a:rPr sz="1800" b="1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диабет)</a:t>
            </a:r>
            <a:r>
              <a:rPr sz="1800" b="1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2885" indent="-210185">
              <a:lnSpc>
                <a:spcPct val="100000"/>
              </a:lnSpc>
              <a:spcBef>
                <a:spcPts val="43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3520" algn="l"/>
              </a:tabLst>
            </a:pP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иммунодефицитными</a:t>
            </a:r>
            <a:r>
              <a:rPr sz="1800" b="1" spc="-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состояниями</a:t>
            </a:r>
            <a:r>
              <a:rPr sz="1800" b="1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0979" indent="-208279">
              <a:lnSpc>
                <a:spcPct val="100000"/>
              </a:lnSpc>
              <a:spcBef>
                <a:spcPts val="434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1615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дети,</a:t>
            </a: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которых</a:t>
            </a:r>
            <a:r>
              <a:rPr sz="1800" b="1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лечат</a:t>
            </a:r>
            <a:r>
              <a:rPr sz="18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препаратами,</a:t>
            </a:r>
            <a:r>
              <a:rPr sz="18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подавляющими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иммунную</a:t>
            </a:r>
            <a:r>
              <a:rPr sz="1800" b="1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систему</a:t>
            </a:r>
            <a:r>
              <a:rPr sz="1800" b="1" i="1" spc="-5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8600" indent="-215900">
              <a:lnSpc>
                <a:spcPct val="100000"/>
              </a:lnSpc>
              <a:spcBef>
                <a:spcPts val="690"/>
              </a:spcBef>
              <a:buClr>
                <a:srgbClr val="0AD0D9"/>
              </a:buClr>
              <a:buSzPct val="53125"/>
              <a:buFont typeface="Wingdings"/>
              <a:buChar char=""/>
              <a:tabLst>
                <a:tab pos="229235" algn="l"/>
              </a:tabLst>
            </a:pPr>
            <a:r>
              <a:rPr sz="3200" b="1" spc="-15" dirty="0">
                <a:solidFill>
                  <a:srgbClr val="F10000"/>
                </a:solidFill>
                <a:latin typeface="Arial"/>
                <a:cs typeface="Arial"/>
              </a:rPr>
              <a:t>дети,</a:t>
            </a:r>
            <a:r>
              <a:rPr sz="3200" b="1" spc="-195" dirty="0">
                <a:solidFill>
                  <a:srgbClr val="F10000"/>
                </a:solidFill>
                <a:latin typeface="Arial"/>
                <a:cs typeface="Arial"/>
              </a:rPr>
              <a:t> </a:t>
            </a:r>
            <a:r>
              <a:rPr sz="3200" b="1" spc="-15" dirty="0">
                <a:solidFill>
                  <a:srgbClr val="F10000"/>
                </a:solidFill>
                <a:latin typeface="Arial"/>
                <a:cs typeface="Arial"/>
              </a:rPr>
              <a:t>посещающие</a:t>
            </a:r>
            <a:r>
              <a:rPr sz="3200" b="1" spc="-330" dirty="0">
                <a:solidFill>
                  <a:srgbClr val="F10000"/>
                </a:solidFill>
                <a:latin typeface="Arial"/>
                <a:cs typeface="Arial"/>
              </a:rPr>
              <a:t> </a:t>
            </a:r>
            <a:r>
              <a:rPr sz="3200" b="1" spc="-20" dirty="0">
                <a:solidFill>
                  <a:srgbClr val="F10000"/>
                </a:solidFill>
                <a:latin typeface="Arial"/>
                <a:cs typeface="Arial"/>
              </a:rPr>
              <a:t>детские</a:t>
            </a:r>
            <a:r>
              <a:rPr sz="3200" b="1" spc="-290" dirty="0">
                <a:solidFill>
                  <a:srgbClr val="F10000"/>
                </a:solidFill>
                <a:latin typeface="Arial"/>
                <a:cs typeface="Arial"/>
              </a:rPr>
              <a:t> </a:t>
            </a:r>
            <a:r>
              <a:rPr sz="3200" b="1" spc="30" dirty="0">
                <a:solidFill>
                  <a:srgbClr val="F10000"/>
                </a:solidFill>
                <a:latin typeface="Arial"/>
                <a:cs typeface="Arial"/>
              </a:rPr>
              <a:t>учреждения</a:t>
            </a:r>
            <a:r>
              <a:rPr sz="1800" b="1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51536" y="244856"/>
            <a:ext cx="8721090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90220" algn="just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Вирусы </a:t>
            </a:r>
            <a:r>
              <a:rPr sz="2400" b="1" spc="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гриппа </a:t>
            </a:r>
            <a:r>
              <a:rPr sz="2400" b="1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имеют </a:t>
            </a:r>
            <a:r>
              <a:rPr sz="2400" b="1" spc="-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сходные </a:t>
            </a:r>
            <a:r>
              <a:rPr sz="2400" b="1" spc="-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структуры </a:t>
            </a:r>
            <a:r>
              <a:rPr sz="2400" b="1" spc="-1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sz="2400" b="1" spc="-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вирусами </a:t>
            </a:r>
            <a:r>
              <a:rPr sz="24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ОРВИ,  </a:t>
            </a:r>
            <a:r>
              <a:rPr sz="24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поэтому </a:t>
            </a:r>
            <a:r>
              <a:rPr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антитела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защищают </a:t>
            </a:r>
            <a:r>
              <a:rPr sz="2400" b="1" spc="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организм </a:t>
            </a:r>
            <a:r>
              <a:rPr sz="2400" b="1" spc="-9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"заодно” </a:t>
            </a:r>
            <a:r>
              <a:rPr sz="2400" b="1" spc="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sz="2400" b="1" spc="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ОРВИ</a:t>
            </a:r>
            <a:r>
              <a:rPr sz="2400" b="1" i="1" spc="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4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Высокая  сопротивляемость </a:t>
            </a:r>
            <a:r>
              <a:rPr sz="2400" b="1" spc="-7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вирусу </a:t>
            </a:r>
            <a:r>
              <a:rPr sz="2400" b="1" spc="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гриппа </a:t>
            </a:r>
            <a:r>
              <a:rPr sz="2400" b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длится </a:t>
            </a:r>
            <a:r>
              <a:rPr sz="2400" b="1" spc="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sz="2400" b="1" i="1" spc="9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sz="2400" b="1" spc="-9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sz="2400" b="1" i="1" spc="-1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sz="2400" b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месяцев</a:t>
            </a:r>
            <a:r>
              <a:rPr sz="2400" b="1" i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400" b="1" spc="-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sz="2400" b="1" spc="-2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того,  </a:t>
            </a:r>
            <a:r>
              <a:rPr sz="2400" b="1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sz="24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своевременно </a:t>
            </a:r>
            <a:r>
              <a:rPr sz="2400" b="1" spc="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защитить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организм, </a:t>
            </a:r>
            <a:r>
              <a:rPr sz="2400" b="1" spc="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нужно </a:t>
            </a:r>
            <a:r>
              <a:rPr sz="2400" b="1" spc="-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успеть </a:t>
            </a:r>
            <a:r>
              <a:rPr sz="2400" b="1" spc="-9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сделать  </a:t>
            </a:r>
            <a:r>
              <a:rPr sz="2400" b="1" spc="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прививку </a:t>
            </a:r>
            <a:r>
              <a:rPr sz="2400" b="1" spc="-9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sz="24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начала </a:t>
            </a:r>
            <a:r>
              <a:rPr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эпидемии,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которая </a:t>
            </a:r>
            <a:r>
              <a:rPr sz="24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приходится </a:t>
            </a:r>
            <a:r>
              <a:rPr sz="24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sz="24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декабрь </a:t>
            </a:r>
            <a:r>
              <a:rPr sz="2400" b="1" spc="-114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r>
              <a:rPr sz="2400" b="1" spc="-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январь</a:t>
            </a:r>
            <a:r>
              <a:rPr sz="2400" b="1" i="1" spc="-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400" b="1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Оптимальным </a:t>
            </a:r>
            <a:r>
              <a:rPr sz="2400" b="1" spc="-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сроком </a:t>
            </a:r>
            <a:r>
              <a:rPr sz="2400" b="1" spc="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вакцинации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sz="2400" b="1" spc="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гриппа </a:t>
            </a:r>
            <a:r>
              <a:rPr sz="2400" b="1" spc="-5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является  </a:t>
            </a:r>
            <a:r>
              <a:rPr sz="24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сентябрь </a:t>
            </a:r>
            <a:r>
              <a:rPr sz="2400" b="1" spc="-114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sz="2400" b="1" spc="-229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ноябрь</a:t>
            </a:r>
            <a:r>
              <a:rPr sz="2400" b="1" i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143372" y="3000372"/>
            <a:ext cx="4286280" cy="3571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Как </a:t>
            </a:r>
            <a:r>
              <a:rPr spc="-25" dirty="0"/>
              <a:t>действует</a:t>
            </a:r>
            <a:r>
              <a:rPr spc="-195" dirty="0"/>
              <a:t> </a:t>
            </a:r>
            <a:r>
              <a:rPr spc="-5" dirty="0"/>
              <a:t>вакцина?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1536" y="859281"/>
            <a:ext cx="848550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41350" algn="just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Введение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в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организм 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инактивированного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вируса  (или </a:t>
            </a:r>
            <a:r>
              <a:rPr sz="2800" spc="-30" dirty="0">
                <a:solidFill>
                  <a:srgbClr val="002060"/>
                </a:solidFill>
                <a:latin typeface="Times New Roman"/>
                <a:cs typeface="Times New Roman"/>
              </a:rPr>
              <a:t>его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частей)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вызывает выработку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антител 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разного 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типа, 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что позволяет 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создать </a:t>
            </a:r>
            <a:r>
              <a:rPr sz="2800" spc="-25" dirty="0">
                <a:solidFill>
                  <a:srgbClr val="002060"/>
                </a:solidFill>
                <a:latin typeface="Times New Roman"/>
                <a:cs typeface="Times New Roman"/>
              </a:rPr>
              <a:t>многоуровневую</a:t>
            </a:r>
            <a:r>
              <a:rPr sz="2800" spc="9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систему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1536" y="2139823"/>
            <a:ext cx="620839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513840" algn="l"/>
                <a:tab pos="2187575" algn="l"/>
                <a:tab pos="2907030" algn="l"/>
                <a:tab pos="3672204" algn="l"/>
              </a:tabLst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защиты	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от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гриппа.	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Эффективность 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соврем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5" dirty="0">
                <a:solidFill>
                  <a:srgbClr val="002060"/>
                </a:solidFill>
                <a:latin typeface="Times New Roman"/>
                <a:cs typeface="Times New Roman"/>
              </a:rPr>
              <a:t>н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н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ы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ми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п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ти</a:t>
            </a:r>
            <a:r>
              <a:rPr sz="2800" spc="-25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рипп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зн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ы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ми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1536" y="2993212"/>
            <a:ext cx="236220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989455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6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2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</a:t>
            </a:r>
            <a:r>
              <a:rPr sz="2800" spc="-50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ляе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до  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реактивности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95701" y="2993212"/>
            <a:ext cx="157988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6710">
              <a:lnSpc>
                <a:spcPct val="100000"/>
              </a:lnSpc>
              <a:spcBef>
                <a:spcPts val="95"/>
              </a:spcBef>
              <a:tabLst>
                <a:tab pos="1338580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90%	и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организма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35551" y="2993212"/>
            <a:ext cx="129857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778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зависит 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б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ен</a:t>
            </a:r>
            <a:r>
              <a:rPr sz="2800" spc="-60" dirty="0">
                <a:solidFill>
                  <a:srgbClr val="002060"/>
                </a:solidFill>
                <a:latin typeface="Times New Roman"/>
                <a:cs typeface="Times New Roman"/>
              </a:rPr>
              <a:t>к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а.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55233" y="2139823"/>
            <a:ext cx="278130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29665" marR="5080" indent="-42989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му</a:t>
            </a:r>
            <a:r>
              <a:rPr sz="2800" spc="5" dirty="0">
                <a:solidFill>
                  <a:srgbClr val="002060"/>
                </a:solidFill>
                <a:latin typeface="Times New Roman"/>
                <a:cs typeface="Times New Roman"/>
              </a:rPr>
              <a:t>н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изации  </a:t>
            </a:r>
            <a:r>
              <a:rPr sz="2800" spc="-45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акц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нами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53340" marR="5080" indent="-41275">
              <a:lnSpc>
                <a:spcPct val="100000"/>
              </a:lnSpc>
              <a:tabLst>
                <a:tab pos="683260" algn="l"/>
                <a:tab pos="878205" algn="l"/>
                <a:tab pos="1661795" algn="l"/>
              </a:tabLst>
            </a:pP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6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со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б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-25" dirty="0">
                <a:solidFill>
                  <a:srgbClr val="002060"/>
                </a:solidFill>
                <a:latin typeface="Times New Roman"/>
                <a:cs typeface="Times New Roman"/>
              </a:rPr>
              <a:t>н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н</a:t>
            </a:r>
            <a:r>
              <a:rPr sz="2800" spc="7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ст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й  </a:t>
            </a:r>
            <a:r>
              <a:rPr sz="2800" spc="-7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ак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	</a:t>
            </a:r>
            <a:r>
              <a:rPr sz="2800" spc="-55" dirty="0">
                <a:solidFill>
                  <a:srgbClr val="002060"/>
                </a:solidFill>
                <a:latin typeface="Times New Roman"/>
                <a:cs typeface="Times New Roman"/>
              </a:rPr>
              <a:t>к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ак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ви</a:t>
            </a:r>
            <a:r>
              <a:rPr sz="2800" spc="-35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усы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1536" y="3846957"/>
            <a:ext cx="8480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281545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гриппа 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имеют  </a:t>
            </a:r>
            <a:r>
              <a:rPr sz="2800" spc="-35" dirty="0">
                <a:solidFill>
                  <a:srgbClr val="002060"/>
                </a:solidFill>
                <a:latin typeface="Times New Roman"/>
                <a:cs typeface="Times New Roman"/>
              </a:rPr>
              <a:t>сходные 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структуры</a:t>
            </a:r>
            <a:r>
              <a:rPr sz="2800" spc="13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35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вирусами	</a:t>
            </a:r>
            <a:r>
              <a:rPr sz="2800" spc="5" dirty="0">
                <a:solidFill>
                  <a:srgbClr val="002060"/>
                </a:solidFill>
                <a:latin typeface="Times New Roman"/>
                <a:cs typeface="Times New Roman"/>
              </a:rPr>
              <a:t>ОРЗ,</a:t>
            </a:r>
            <a:r>
              <a:rPr sz="2800" spc="26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002060"/>
                </a:solidFill>
                <a:latin typeface="Times New Roman"/>
                <a:cs typeface="Times New Roman"/>
              </a:rPr>
              <a:t>то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1536" y="4273677"/>
            <a:ext cx="305625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вырабатываемые 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п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ти</a:t>
            </a:r>
            <a:r>
              <a:rPr sz="2800" spc="-25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рипп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зн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ы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28992" y="4273677"/>
            <a:ext cx="5429287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90575">
              <a:lnSpc>
                <a:spcPct val="100000"/>
              </a:lnSpc>
              <a:spcBef>
                <a:spcPts val="95"/>
              </a:spcBef>
              <a:tabLst>
                <a:tab pos="1713230" algn="l"/>
                <a:tab pos="3286760" algn="l"/>
              </a:tabLst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п</a:t>
            </a:r>
            <a:r>
              <a:rPr sz="2800" spc="7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л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	</a:t>
            </a:r>
            <a:r>
              <a:rPr sz="2800" spc="-45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акцина</a:t>
            </a:r>
            <a:r>
              <a:rPr sz="2800" spc="5" dirty="0">
                <a:solidFill>
                  <a:srgbClr val="002060"/>
                </a:solidFill>
                <a:latin typeface="Times New Roman"/>
                <a:cs typeface="Times New Roman"/>
              </a:rPr>
              <a:t>ц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ии 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антитела	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защищают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40863" y="5127497"/>
            <a:ext cx="9753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5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ВИ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51503" y="5127497"/>
            <a:ext cx="31108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8955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	эффективностью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536" y="5127497"/>
            <a:ext cx="2942590" cy="878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60475" algn="l"/>
                <a:tab pos="1812289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также	и	</a:t>
            </a:r>
            <a:r>
              <a:rPr sz="2800" spc="-35" dirty="0">
                <a:solidFill>
                  <a:srgbClr val="002060"/>
                </a:solidFill>
                <a:latin typeface="Times New Roman"/>
                <a:cs typeface="Times New Roman"/>
              </a:rPr>
              <a:t>от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196465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4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ятн</a:t>
            </a:r>
            <a:r>
              <a:rPr sz="2800" spc="6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сть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70" dirty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о,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71868" y="5500702"/>
            <a:ext cx="37242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91210" algn="l"/>
                <a:tab pos="2501265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ч</a:t>
            </a:r>
            <a:r>
              <a:rPr sz="2800" spc="-4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п</a:t>
            </a:r>
            <a:r>
              <a:rPr sz="2800" spc="1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ив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ой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ре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б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енок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10450" y="4700778"/>
            <a:ext cx="1428115" cy="1304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3810" algn="ctr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а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ни</a:t>
            </a:r>
            <a:r>
              <a:rPr sz="2800" spc="-35" dirty="0">
                <a:solidFill>
                  <a:srgbClr val="002060"/>
                </a:solidFill>
                <a:latin typeface="Times New Roman"/>
                <a:cs typeface="Times New Roman"/>
              </a:rPr>
              <a:t>з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м  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50-60%.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99695" algn="ctr">
              <a:lnSpc>
                <a:spcPct val="100000"/>
              </a:lnSpc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заб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л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ет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536" y="5980887"/>
            <a:ext cx="848550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486535" algn="l"/>
                <a:tab pos="2226945" algn="l"/>
                <a:tab pos="3359785" algn="l"/>
                <a:tab pos="4027170" algn="l"/>
                <a:tab pos="4608195" algn="l"/>
                <a:tab pos="6710045" algn="l"/>
                <a:tab pos="7261859" algn="l"/>
              </a:tabLst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ип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п</a:t>
            </a:r>
            <a:r>
              <a:rPr sz="2800" spc="-5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ил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ВИ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20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45" dirty="0">
                <a:solidFill>
                  <a:srgbClr val="002060"/>
                </a:solidFill>
                <a:latin typeface="Times New Roman"/>
                <a:cs typeface="Times New Roman"/>
              </a:rPr>
              <a:t>ж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-8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х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аняе</a:t>
            </a:r>
            <a:r>
              <a:rPr sz="2800" spc="2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я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,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но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ре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б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енок 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переболеет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в </a:t>
            </a:r>
            <a:r>
              <a:rPr sz="2800" spc="-30" dirty="0">
                <a:solidFill>
                  <a:srgbClr val="002060"/>
                </a:solidFill>
                <a:latin typeface="Times New Roman"/>
                <a:cs typeface="Times New Roman"/>
              </a:rPr>
              <a:t>легкой 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форме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и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без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развития</a:t>
            </a:r>
            <a:r>
              <a:rPr sz="2800" spc="114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осложнений.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</TotalTime>
  <Words>278</Words>
  <Application>Microsoft Office PowerPoint</Application>
  <PresentationFormat>Экран (4:3)</PresentationFormat>
  <Paragraphs>67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Office Theme</vt:lpstr>
      <vt:lpstr>Профилактика  ОРВИ и гриппа</vt:lpstr>
      <vt:lpstr>Презентация PowerPoint</vt:lpstr>
      <vt:lpstr>Презентация PowerPoint</vt:lpstr>
      <vt:lpstr>Чем опасен грипп?</vt:lpstr>
      <vt:lpstr>Осложнения гриппа:</vt:lpstr>
      <vt:lpstr>Основным средством профилактики гриппа является ВАКЦИНАЦИЯ</vt:lpstr>
      <vt:lpstr>Презентация PowerPoint</vt:lpstr>
      <vt:lpstr>Презентация PowerPoint</vt:lpstr>
      <vt:lpstr>Как действует вакцина?</vt:lpstr>
      <vt:lpstr>Вакцинация населения проводится  медицинскими работниками в прививочных кабинетах детских садов и  школ, а также в детских и взрослых поликлиниках.</vt:lpstr>
      <vt:lpstr>Презентация PowerPoint</vt:lpstr>
      <vt:lpstr>правильно  используйте  медицинскую маску!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Corinthian</dc:creator>
  <cp:lastModifiedBy>Пользователь</cp:lastModifiedBy>
  <cp:revision>36</cp:revision>
  <dcterms:created xsi:type="dcterms:W3CDTF">2018-08-17T15:16:14Z</dcterms:created>
  <dcterms:modified xsi:type="dcterms:W3CDTF">2018-08-29T10:25:43Z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2017-09-18T00:00:00Z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2018-08-17T00:00:00Z</vt:filetime>
  </property>
</Properties>
</file>